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9" r:id="rId7"/>
    <p:sldId id="267" r:id="rId8"/>
    <p:sldId id="268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smtClean="0">
              <a:ln w="0"/>
              <a:effectLst>
                <a:reflection blurRad="6350" stA="53000" endA="300" endPos="35500" dir="5400000" sy="-90000" algn="bl" rotWithShape="0"/>
              </a:effectLst>
            </a:rPr>
            <a:t>Total Revenue for Energy Sector in Year 1 &amp; 4</a:t>
          </a:r>
          <a:endParaRPr lang="en-US" dirty="0"/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mtClean="0">
              <a:ln w="0"/>
              <a:effectLst>
                <a:reflection blurRad="6350" stA="53000" endA="300" endPos="35500" dir="5400000" sy="-90000" algn="bl" rotWithShape="0"/>
              </a:effectLst>
            </a:rPr>
            <a:t>Energy Research and Development </a:t>
          </a:r>
          <a:r>
            <a:rPr lang="en-US" smtClean="0"/>
            <a:t> </a:t>
          </a:r>
          <a:endParaRPr lang="en-US" dirty="0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8D98F067-855A-4B1D-A7FE-D65EC874163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b="0" cap="none" spc="0" dirty="0" smtClean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rPr>
            <a:t>Calculations</a:t>
          </a:r>
          <a:endParaRPr lang="en-US" sz="1800" b="0" cap="none" spc="0" dirty="0">
            <a:ln w="0"/>
            <a:solidFill>
              <a:sysClr val="windowText" lastClr="000000"/>
            </a:solidFill>
            <a:effectLst>
              <a:reflection blurRad="6350" stA="53000" endA="300" endPos="35500" dir="5400000" sy="-90000" algn="bl" rotWithShape="0"/>
            </a:effectLst>
          </a:endParaRPr>
        </a:p>
      </dgm:t>
    </dgm:pt>
    <dgm:pt modelId="{F0160A29-F56F-42EE-8721-124EEDAAECAC}" type="parTrans" cxnId="{FCBF0C61-95ED-4D37-A0B6-6E69C78DE6E4}">
      <dgm:prSet/>
      <dgm:spPr/>
      <dgm:t>
        <a:bodyPr/>
        <a:lstStyle/>
        <a:p>
          <a:endParaRPr lang="en-US"/>
        </a:p>
      </dgm:t>
    </dgm:pt>
    <dgm:pt modelId="{B2AF1481-11BF-43A6-8FA9-8F9FECFF5D47}" type="sibTrans" cxnId="{FCBF0C61-95ED-4D37-A0B6-6E69C78DE6E4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71816B-273C-49A1-A458-BCE14C9FAD7C}" type="pres">
      <dgm:prSet presAssocID="{193252BB-1661-4EF1-B4B4-B609E884D6B5}" presName="compNode" presStyleCnt="0"/>
      <dgm:spPr/>
      <dgm:t>
        <a:bodyPr/>
        <a:lstStyle/>
        <a:p>
          <a:endParaRPr lang="en-US"/>
        </a:p>
      </dgm:t>
    </dgm:pt>
    <dgm:pt modelId="{23A2EDD9-C89F-49C9-AE4A-D6196B4CA219}" type="pres">
      <dgm:prSet presAssocID="{193252BB-1661-4EF1-B4B4-B609E884D6B5}" presName="iconBgRect" presStyleLbl="bgShp" presStyleIdx="0" presStyleCnt="3" custLinFactX="92623" custLinFactNeighborX="100000" custLinFactNeighborY="1656"/>
      <dgm:spPr>
        <a:prstGeom prst="round2DiagRect">
          <a:avLst>
            <a:gd name="adj1" fmla="val 29727"/>
            <a:gd name="adj2" fmla="val 0"/>
          </a:avLst>
        </a:prstGeom>
      </dgm:spPr>
      <dgm:t>
        <a:bodyPr/>
        <a:lstStyle/>
        <a:p>
          <a:endParaRPr lang="en-US"/>
        </a:p>
      </dgm:t>
    </dgm:pt>
    <dgm:pt modelId="{AFF6CE53-2172-43E4-BC33-3C48272DDCF0}" type="pres">
      <dgm:prSet presAssocID="{193252BB-1661-4EF1-B4B4-B609E884D6B5}" presName="iconRect" presStyleLbl="node1" presStyleIdx="0" presStyleCnt="3" custLinFactX="135714" custLinFactNeighborX="200000" custLinFactNeighborY="-3889"/>
      <dgm:spPr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  <dgm:t>
        <a:bodyPr/>
        <a:lstStyle/>
        <a:p>
          <a:endParaRPr lang="en-US"/>
        </a:p>
      </dgm:t>
    </dgm:pt>
    <dgm:pt modelId="{B2757675-DFB6-4B33-9701-161572571D2B}" type="pres">
      <dgm:prSet presAssocID="{193252BB-1661-4EF1-B4B4-B609E884D6B5}" presName="textRect" presStyleLbl="revTx" presStyleIdx="0" presStyleCnt="3" custLinFactX="17500" custLinFactNeighborX="100000" custLinFactNeighborY="-516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F5FC25A-8895-4059-A7CB-AC8E769B2E4B}" type="pres">
      <dgm:prSet presAssocID="{54292CB0-011E-4706-9294-372AD5816BB9}" presName="sibTrans" presStyleCnt="0"/>
      <dgm:spPr/>
      <dgm:t>
        <a:bodyPr/>
        <a:lstStyle/>
        <a:p>
          <a:endParaRPr lang="en-US"/>
        </a:p>
      </dgm:t>
    </dgm:pt>
    <dgm:pt modelId="{F181BEB4-66E0-4B62-8712-BD0A64659834}" type="pres">
      <dgm:prSet presAssocID="{1777E161-D0DE-4D31-91FE-E2AD8AAC6AAC}" presName="compNode" presStyleCnt="0"/>
      <dgm:spPr/>
      <dgm:t>
        <a:bodyPr/>
        <a:lstStyle/>
        <a:p>
          <a:endParaRPr lang="en-US"/>
        </a:p>
      </dgm:t>
    </dgm:pt>
    <dgm:pt modelId="{0E81F59E-BE24-4A43-8B4D-78AE486DB35A}" type="pres">
      <dgm:prSet presAssocID="{1777E161-D0DE-4D31-91FE-E2AD8AAC6AAC}" presName="iconBgRect" presStyleLbl="bgShp" presStyleIdx="1" presStyleCnt="3" custLinFactX="-87570" custLinFactNeighborX="-100000" custLinFactNeighborY="3705"/>
      <dgm:spPr>
        <a:prstGeom prst="round2DiagRect">
          <a:avLst>
            <a:gd name="adj1" fmla="val 29727"/>
            <a:gd name="adj2" fmla="val 0"/>
          </a:avLst>
        </a:prstGeom>
      </dgm:spPr>
      <dgm:t>
        <a:bodyPr/>
        <a:lstStyle/>
        <a:p>
          <a:endParaRPr lang="en-US"/>
        </a:p>
      </dgm:t>
    </dgm:pt>
    <dgm:pt modelId="{C6C18185-40AF-48A2-8685-C39F432C8E80}" type="pres">
      <dgm:prSet presAssocID="{1777E161-D0DE-4D31-91FE-E2AD8AAC6AAC}" presName="iconRect" presStyleLbl="node1" presStyleIdx="1" presStyleCnt="3" custLinFactX="-124227" custLinFactNeighborX="-200000" custLinFactNeighborY="5359"/>
      <dgm:spPr>
        <a:blipFill>
          <a:blip xmlns:r="http://schemas.openxmlformats.org/officeDocument/2006/relationships" r:embed="rId3">
            <a:duotone>
              <a:schemeClr val="accent3">
                <a:hueOff val="-95556"/>
                <a:satOff val="-5449"/>
                <a:lumOff val="29204"/>
                <a:alphaOff val="0"/>
                <a:shade val="20000"/>
                <a:satMod val="200000"/>
              </a:schemeClr>
              <a:schemeClr val="accent3">
                <a:hueOff val="-95556"/>
                <a:satOff val="-5449"/>
                <a:lumOff val="29204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  <dgm:t>
        <a:bodyPr/>
        <a:lstStyle/>
        <a:p>
          <a:endParaRPr lang="en-US"/>
        </a:p>
      </dgm:t>
    </dgm:pt>
    <dgm:pt modelId="{1CD40C66-A0B4-4978-9941-A79D4CBD111B}" type="pres">
      <dgm:prSet presAssocID="{1777E161-D0DE-4D31-91FE-E2AD8AAC6AAC}" presName="textRect" presStyleLbl="revTx" presStyleIdx="1" presStyleCnt="3" custLinFactX="-16293" custLinFactNeighborX="-100000" custLinFactNeighborY="-488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E146D9E-B051-4BAD-B20E-E608766A2A56}" type="pres">
      <dgm:prSet presAssocID="{FB489039-8D8A-4FC2-9B37-994383FDE902}" presName="sibTrans" presStyleCnt="0"/>
      <dgm:spPr/>
      <dgm:t>
        <a:bodyPr/>
        <a:lstStyle/>
        <a:p>
          <a:endParaRPr lang="en-US"/>
        </a:p>
      </dgm:t>
    </dgm:pt>
    <dgm:pt modelId="{2127535A-041E-48DD-A671-5FB47F4AE5EC}" type="pres">
      <dgm:prSet presAssocID="{8D98F067-855A-4B1D-A7FE-D65EC8741636}" presName="compNode" presStyleCnt="0"/>
      <dgm:spPr/>
      <dgm:t>
        <a:bodyPr/>
        <a:lstStyle/>
        <a:p>
          <a:endParaRPr lang="en-US"/>
        </a:p>
      </dgm:t>
    </dgm:pt>
    <dgm:pt modelId="{3D92ACE3-5C00-4989-BE19-32B960507EDF}" type="pres">
      <dgm:prSet presAssocID="{8D98F067-855A-4B1D-A7FE-D65EC8741636}" presName="iconBgRect" presStyleLbl="bgShp" presStyleIdx="2" presStyleCnt="3"/>
      <dgm:spPr/>
      <dgm:t>
        <a:bodyPr/>
        <a:lstStyle/>
        <a:p>
          <a:endParaRPr lang="en-US"/>
        </a:p>
      </dgm:t>
    </dgm:pt>
    <dgm:pt modelId="{A8B60A2C-1C0B-49D9-A19D-CDFD4BD07C09}" type="pres">
      <dgm:prSet presAssocID="{8D98F067-855A-4B1D-A7FE-D65EC8741636}" presName="iconRect" presStyleLbl="node1" presStyleIdx="2" presStyleCnt="3"/>
      <dgm:spPr>
        <a:blipFill rotWithShape="1">
          <a:blip xmlns:r="http://schemas.openxmlformats.org/officeDocument/2006/relationships" r:embed="rId5">
            <a:duotone>
              <a:schemeClr val="accent3">
                <a:hueOff val="-95556"/>
                <a:satOff val="-5449"/>
                <a:lumOff val="29204"/>
                <a:alphaOff val="0"/>
                <a:shade val="20000"/>
                <a:satMod val="200000"/>
              </a:schemeClr>
              <a:schemeClr val="accent3">
                <a:hueOff val="-95556"/>
                <a:satOff val="-5449"/>
                <a:lumOff val="29204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0B6687-7A61-49E3-AE9F-2AD136D4413B}" type="pres">
      <dgm:prSet presAssocID="{8D98F067-855A-4B1D-A7FE-D65EC8741636}" presName="spaceRect" presStyleCnt="0"/>
      <dgm:spPr/>
      <dgm:t>
        <a:bodyPr/>
        <a:lstStyle/>
        <a:p>
          <a:endParaRPr lang="en-US"/>
        </a:p>
      </dgm:t>
    </dgm:pt>
    <dgm:pt modelId="{D398A54C-4DE4-4497-AE10-51F72EF2C53A}" type="pres">
      <dgm:prSet presAssocID="{8D98F067-855A-4B1D-A7FE-D65EC8741636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CBF0C61-95ED-4D37-A0B6-6E69C78DE6E4}" srcId="{34FF870C-5D9B-4878-9827-A3D8F8D3B4C3}" destId="{8D98F067-855A-4B1D-A7FE-D65EC8741636}" srcOrd="2" destOrd="0" parTransId="{F0160A29-F56F-42EE-8721-124EEDAAECAC}" sibTransId="{B2AF1481-11BF-43A6-8FA9-8F9FECFF5D47}"/>
    <dgm:cxn modelId="{4A7D9077-3A8A-4C53-BE88-6C75C6FECFAB}" type="presOf" srcId="{8D98F067-855A-4B1D-A7FE-D65EC8741636}" destId="{D398A54C-4DE4-4497-AE10-51F72EF2C53A}" srcOrd="0" destOrd="0" presId="urn:microsoft.com/office/officeart/2018/5/layout/IconLeafLabelList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F82F927-4691-4F9B-A53E-A01E58E8ECE9}" type="presParOf" srcId="{D2FA40C6-C0ED-46A3-92CE-B081053B2BA8}" destId="{0E146D9E-B051-4BAD-B20E-E608766A2A56}" srcOrd="3" destOrd="0" presId="urn:microsoft.com/office/officeart/2018/5/layout/IconLeafLabelList"/>
    <dgm:cxn modelId="{42E386E2-3E97-4055-868B-1FDF99F66A98}" type="presParOf" srcId="{D2FA40C6-C0ED-46A3-92CE-B081053B2BA8}" destId="{2127535A-041E-48DD-A671-5FB47F4AE5EC}" srcOrd="4" destOrd="0" presId="urn:microsoft.com/office/officeart/2018/5/layout/IconLeafLabelList"/>
    <dgm:cxn modelId="{32611773-218C-4778-90ED-3BF2DF465307}" type="presParOf" srcId="{2127535A-041E-48DD-A671-5FB47F4AE5EC}" destId="{3D92ACE3-5C00-4989-BE19-32B960507EDF}" srcOrd="0" destOrd="0" presId="urn:microsoft.com/office/officeart/2018/5/layout/IconLeafLabelList"/>
    <dgm:cxn modelId="{138A5732-A0F8-43B7-B3D2-081D5F845245}" type="presParOf" srcId="{2127535A-041E-48DD-A671-5FB47F4AE5EC}" destId="{A8B60A2C-1C0B-49D9-A19D-CDFD4BD07C09}" srcOrd="1" destOrd="0" presId="urn:microsoft.com/office/officeart/2018/5/layout/IconLeafLabelList"/>
    <dgm:cxn modelId="{7BF8C3E9-FEC0-4730-AAA9-BD6C6275C6CF}" type="presParOf" srcId="{2127535A-041E-48DD-A671-5FB47F4AE5EC}" destId="{4C0B6687-7A61-49E3-AE9F-2AD136D4413B}" srcOrd="2" destOrd="0" presId="urn:microsoft.com/office/officeart/2018/5/layout/IconLeafLabelList"/>
    <dgm:cxn modelId="{E521CE89-146C-48D5-9AE0-6F9A32218D80}" type="presParOf" srcId="{2127535A-041E-48DD-A671-5FB47F4AE5EC}" destId="{D398A54C-4DE4-4497-AE10-51F72EF2C53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3730916" y="178681"/>
          <a:ext cx="1647000" cy="1647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4081912" y="465656"/>
          <a:ext cx="945000" cy="94500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3204415" y="2274197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dirty="0" smtClean="0">
              <a:ln w="0"/>
              <a:effectLst>
                <a:reflection blurRad="6350" stA="53000" endA="300" endPos="35500" dir="5400000" sy="-90000" algn="bl" rotWithShape="0"/>
              </a:effectLst>
            </a:rPr>
            <a:t>Total Revenue for Energy Sector in Year 1 &amp; 4</a:t>
          </a:r>
          <a:endParaRPr lang="en-US" sz="1600" kern="1200" dirty="0"/>
        </a:p>
      </dsp:txBody>
      <dsp:txXfrm>
        <a:off x="3204415" y="2274197"/>
        <a:ext cx="2700000" cy="720000"/>
      </dsp:txXfrm>
    </dsp:sp>
    <dsp:sp modelId="{0E81F59E-BE24-4A43-8B4D-78AE486DB35A}">
      <dsp:nvSpPr>
        <dsp:cNvPr id="0" name=""/>
        <dsp:cNvSpPr/>
      </dsp:nvSpPr>
      <dsp:spPr>
        <a:xfrm>
          <a:off x="641637" y="212428"/>
          <a:ext cx="1647000" cy="1647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1017970" y="553050"/>
          <a:ext cx="945000" cy="94500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-95556"/>
                <a:satOff val="-5449"/>
                <a:lumOff val="29204"/>
                <a:alphaOff val="0"/>
                <a:shade val="20000"/>
                <a:satMod val="200000"/>
              </a:schemeClr>
              <a:schemeClr val="accent3">
                <a:hueOff val="-95556"/>
                <a:satOff val="-5449"/>
                <a:lumOff val="29204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64504" y="2276235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600" kern="1200" smtClean="0">
              <a:ln w="0"/>
              <a:effectLst>
                <a:reflection blurRad="6350" stA="53000" endA="300" endPos="35500" dir="5400000" sy="-90000" algn="bl" rotWithShape="0"/>
              </a:effectLst>
            </a:rPr>
            <a:t>Energy Research and Development </a:t>
          </a:r>
          <a:r>
            <a:rPr lang="en-US" sz="1600" kern="1200" smtClean="0"/>
            <a:t> </a:t>
          </a:r>
          <a:endParaRPr lang="en-US" sz="1600" kern="1200" dirty="0"/>
        </a:p>
      </dsp:txBody>
      <dsp:txXfrm>
        <a:off x="64504" y="2276235"/>
        <a:ext cx="2700000" cy="720000"/>
      </dsp:txXfrm>
    </dsp:sp>
    <dsp:sp modelId="{3D92ACE3-5C00-4989-BE19-32B960507EDF}">
      <dsp:nvSpPr>
        <dsp:cNvPr id="0" name=""/>
        <dsp:cNvSpPr/>
      </dsp:nvSpPr>
      <dsp:spPr>
        <a:xfrm>
          <a:off x="6903415" y="151407"/>
          <a:ext cx="1647000" cy="1647000"/>
        </a:xfrm>
        <a:prstGeom prst="round2DiagRect">
          <a:avLst/>
        </a:prstGeom>
        <a:solidFill>
          <a:schemeClr val="accent3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B60A2C-1C0B-49D9-A19D-CDFD4BD07C09}">
      <dsp:nvSpPr>
        <dsp:cNvPr id="0" name=""/>
        <dsp:cNvSpPr/>
      </dsp:nvSpPr>
      <dsp:spPr>
        <a:xfrm>
          <a:off x="7254415" y="502407"/>
          <a:ext cx="945000" cy="945000"/>
        </a:xfrm>
        <a:prstGeom prst="rect">
          <a:avLst/>
        </a:prstGeom>
        <a:blipFill rotWithShape="1">
          <a:blip xmlns:r="http://schemas.openxmlformats.org/officeDocument/2006/relationships" r:embed="rId5">
            <a:duotone>
              <a:schemeClr val="accent3">
                <a:hueOff val="-95556"/>
                <a:satOff val="-5449"/>
                <a:lumOff val="29204"/>
                <a:alphaOff val="0"/>
                <a:shade val="20000"/>
                <a:satMod val="200000"/>
              </a:schemeClr>
              <a:schemeClr val="accent3">
                <a:hueOff val="-95556"/>
                <a:satOff val="-5449"/>
                <a:lumOff val="29204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98A54C-4DE4-4497-AE10-51F72EF2C53A}">
      <dsp:nvSpPr>
        <dsp:cNvPr id="0" name=""/>
        <dsp:cNvSpPr/>
      </dsp:nvSpPr>
      <dsp:spPr>
        <a:xfrm>
          <a:off x="6376915" y="2311407"/>
          <a:ext cx="27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b="0" kern="1200" cap="none" spc="0" dirty="0" smtClean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rPr>
            <a:t>Calculations</a:t>
          </a:r>
          <a:endParaRPr lang="en-US" sz="1800" b="0" kern="1200" cap="none" spc="0" dirty="0">
            <a:ln w="0"/>
            <a:solidFill>
              <a:sysClr val="windowText" lastClr="000000"/>
            </a:solidFill>
            <a:effectLst>
              <a:reflection blurRad="6350" stA="53000" endA="300" endPos="35500" dir="5400000" sy="-90000" algn="bl" rotWithShape="0"/>
            </a:effectLst>
          </a:endParaRPr>
        </a:p>
      </dsp:txBody>
      <dsp:txXfrm>
        <a:off x="6376915" y="2311407"/>
        <a:ext cx="27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Analyze NYSE Data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560" y="5401777"/>
            <a:ext cx="3538810" cy="53186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project </a:t>
            </a:r>
            <a:r>
              <a:rPr lang="en-US" sz="1600" dirty="0" smtClean="0">
                <a:solidFill>
                  <a:schemeClr val="bg1"/>
                </a:solidFill>
              </a:rPr>
              <a:t>by</a:t>
            </a:r>
            <a:r>
              <a:rPr lang="ar-OM" sz="1600" dirty="0" smtClean="0">
                <a:solidFill>
                  <a:schemeClr val="bg1"/>
                </a:solidFill>
              </a:rPr>
              <a:t> :</a:t>
            </a:r>
            <a:r>
              <a:rPr lang="en-US" sz="1800" dirty="0" err="1" smtClean="0">
                <a:solidFill>
                  <a:schemeClr val="bg1"/>
                </a:solidFill>
              </a:rPr>
              <a:t>Jawaher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Batti</a:t>
            </a:r>
            <a:r>
              <a:rPr lang="en-US" sz="1800" dirty="0">
                <a:solidFill>
                  <a:schemeClr val="bg1"/>
                </a:solidFill>
              </a:rPr>
              <a:t> Al-Saidi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57300"/>
            <a:ext cx="4413738" cy="465992"/>
          </a:xfrm>
        </p:spPr>
        <p:txBody>
          <a:bodyPr>
            <a:norm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Light" panose="020B0502040204020203" pitchFamily="34" charset="0"/>
              </a:rPr>
              <a:t>We will discuss some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Light" panose="020B0502040204020203" pitchFamily="34" charset="0"/>
              </a:rPr>
              <a:t>points</a:t>
            </a:r>
            <a:r>
              <a:rPr lang="ar-OM" sz="2400" dirty="0" smtClean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Bahnschrift Light" panose="020B0502040204020203" pitchFamily="34" charset="0"/>
              </a:rPr>
              <a:t>:</a:t>
            </a:r>
            <a:endParaRPr lang="en-US" sz="240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Bahnschrift Light" panose="020B0502040204020203" pitchFamily="34" charset="0"/>
            </a:endParaRP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965160"/>
              </p:ext>
            </p:extLst>
          </p:nvPr>
        </p:nvGraphicFramePr>
        <p:xfrm>
          <a:off x="1714500" y="2593731"/>
          <a:ext cx="9108831" cy="3182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0969"/>
          </a:xfrm>
        </p:spPr>
        <p:txBody>
          <a:bodyPr>
            <a:noAutofit/>
          </a:bodyPr>
          <a:lstStyle/>
          <a:p>
            <a:r>
              <a:rPr 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How </a:t>
            </a:r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Energy Research </a:t>
            </a:r>
            <a:r>
              <a:rPr 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and Development Changed from the First to the </a:t>
            </a:r>
            <a:r>
              <a:rPr lang="en-US" sz="2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Forth </a:t>
            </a:r>
            <a:r>
              <a:rPr 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Year?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8315" y="1663268"/>
            <a:ext cx="90560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For the fourth year, we can see a significant loss in gross profit compared to previous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years</a:t>
            </a:r>
            <a:r>
              <a:rPr lang="ar-OM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Total 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profit increased by $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2,925,208,000.00.</a:t>
            </a:r>
            <a:r>
              <a:rPr lang="ar-OM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EOG's 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operating profit has not been stable over the years. Record operating profit of $2,951,071,000 in the first year. But it increased to $4,198,153,000 in the second year, which is $125 million more than the first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year.</a:t>
            </a:r>
            <a:r>
              <a:rPr lang="ar-OM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third year recorded an operating profit greater than the previous years, amounting to $6,218,276,000. But things changed in the fourth year, with an operating profit of $91,707,000, which is less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than operating 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profit for the previous year.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47" y="4035669"/>
            <a:ext cx="3824654" cy="2530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957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 defTabSz="45720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n w="0"/>
                <a:solidFill>
                  <a:srgbClr val="454545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alibri Light"/>
                <a:ea typeface="+mn-ea"/>
                <a:cs typeface="+mn-cs"/>
              </a:rPr>
              <a:t>Total Revenue for Energy Sector in Year 1 &amp; 4</a:t>
            </a:r>
            <a:br>
              <a:rPr lang="en-US" sz="2400" dirty="0">
                <a:ln w="0"/>
                <a:solidFill>
                  <a:srgbClr val="454545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alibri Ligh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864284"/>
            <a:ext cx="5310554" cy="4351877"/>
          </a:xfrm>
        </p:spPr>
        <p:txBody>
          <a:bodyPr>
            <a:normAutofit/>
          </a:bodyPr>
          <a:lstStyle/>
          <a:p>
            <a:pPr lvl="0" algn="just" defTabSz="457200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On this histogram representation of Energy Sector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and Financials Sector for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years 1 and 4. From the histogram, we can say that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both are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right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skewed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which means the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mean (Average)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of the total revenue &gt; median of the total revenue. The mean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of Energy is about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$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35,42 while the mean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of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Financials is 20.8$.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whereas the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Energy median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is $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10,01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and in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Financials is 10.3$.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From the calculations, we can tell that the standard deviation of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Energy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is about $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75,884,923,701.59,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and S/D of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Financials is about 26,4$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which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is the Energy high S/D and this means that the total revenue from each company has a wider range.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S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o, this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means the values are spread out.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The range is more higher for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Energy $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450,327,296,000.00 than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Financials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$75,884,923,701.59</a:t>
            </a:r>
          </a:p>
          <a:p>
            <a:pPr lvl="0" algn="just" defTabSz="457200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Bahnschrift Light" panose="020B0502040204020203" pitchFamily="34" charset="0"/>
            </a:endParaRPr>
          </a:p>
          <a:p>
            <a:pPr lvl="0" algn="just" defTabSz="457200">
              <a:lnSpc>
                <a:spcPct val="100000"/>
              </a:lnSpc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Bahnschrift Light" panose="020B0502040204020203" pitchFamily="34" charset="0"/>
            </a:endParaRP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01" y="595365"/>
            <a:ext cx="4049576" cy="27997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6887801" y="3800908"/>
            <a:ext cx="4049576" cy="2799796"/>
            <a:chOff x="6887801" y="3800908"/>
            <a:chExt cx="4049576" cy="27997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7801" y="3800908"/>
              <a:ext cx="4049576" cy="2799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7904285" y="3877408"/>
              <a:ext cx="2101361" cy="21101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Financials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37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>
                <a:ln w="0"/>
                <a:solidFill>
                  <a:srgbClr val="454545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alibri Light"/>
              </a:rPr>
              <a:t>Total Revenue for Energy Sector in Year 1 &amp; 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94" y="2214130"/>
            <a:ext cx="5301762" cy="3011432"/>
          </a:xfrm>
        </p:spPr>
        <p:txBody>
          <a:bodyPr>
            <a:normAutofit/>
          </a:bodyPr>
          <a:lstStyle/>
          <a:p>
            <a:pPr lvl="0" algn="ctr" defTabSz="457200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The bar graph on the left is a subcategory of Energy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Sector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, Integrated Oil &amp; Gas, showing in which year it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earned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the most revenue. We can see that Integrated Oil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&amp;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Gas made the most revenue in Year 1 than in Year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4.In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year 1, its total revenue was $  $1,352,502,544,000.00 </a:t>
            </a:r>
            <a:r>
              <a:rPr lang="en-US" dirty="0" smtClean="0">
                <a:solidFill>
                  <a:prstClr val="white"/>
                </a:solidFill>
                <a:latin typeface="Bahnschrift Light" panose="020B0502040204020203" pitchFamily="34" charset="0"/>
              </a:rPr>
              <a:t>and year </a:t>
            </a:r>
            <a:r>
              <a:rPr lang="en-US" dirty="0">
                <a:solidFill>
                  <a:prstClr val="white"/>
                </a:solidFill>
                <a:latin typeface="Bahnschrift Light" panose="020B0502040204020203" pitchFamily="34" charset="0"/>
              </a:rPr>
              <a:t>4 was $ $843,707,367,000.00 </a:t>
            </a:r>
          </a:p>
          <a:p>
            <a:pPr algn="just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92" y="685800"/>
            <a:ext cx="5495193" cy="5181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547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792" y="324016"/>
            <a:ext cx="9601200" cy="720969"/>
          </a:xfrm>
        </p:spPr>
        <p:txBody>
          <a:bodyPr>
            <a:noAutofit/>
          </a:bodyPr>
          <a:lstStyle/>
          <a:p>
            <a:r>
              <a:rPr lang="en-US" sz="2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Bodoni MT" panose="02070603080606020203" pitchFamily="18" charset="0"/>
              </a:rPr>
              <a:t>Calculations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1600" y="1663268"/>
            <a:ext cx="916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923" y="1491402"/>
            <a:ext cx="4078577" cy="2908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970" y="1491402"/>
            <a:ext cx="73924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MEAN= </a:t>
            </a:r>
            <a:r>
              <a:rPr lang="en-US" sz="1600" dirty="0"/>
              <a:t>$35,422,740,500.00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MEDIAN= </a:t>
            </a:r>
            <a:r>
              <a:rPr lang="en-US" sz="1600" dirty="0"/>
              <a:t>$10,012,560,500.00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MODE= NO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MAX= </a:t>
            </a:r>
            <a:r>
              <a:rPr lang="en-US" sz="1600" dirty="0"/>
              <a:t>$451,509,000,000.00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MIN= </a:t>
            </a:r>
            <a:r>
              <a:rPr lang="en-US" sz="1600" dirty="0"/>
              <a:t>$1,181,704,000.00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RANGE= MAX - MIN = </a:t>
            </a:r>
            <a:r>
              <a:rPr lang="en-US" sz="1600" dirty="0"/>
              <a:t>$451,509,000,000.00 </a:t>
            </a:r>
            <a:r>
              <a:rPr lang="en-US" sz="1600" dirty="0" smtClean="0"/>
              <a:t>- </a:t>
            </a:r>
            <a:r>
              <a:rPr lang="en-US" sz="1600" dirty="0"/>
              <a:t>$1,181,704,000.00 </a:t>
            </a:r>
            <a:r>
              <a:rPr lang="en-US" sz="1600" dirty="0" smtClean="0"/>
              <a:t>=</a:t>
            </a:r>
            <a:r>
              <a:rPr lang="en-US" sz="1600" dirty="0"/>
              <a:t> $450,327,296,000.00 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S/D= </a:t>
            </a:r>
            <a:r>
              <a:rPr lang="en-US" sz="1600" dirty="0"/>
              <a:t>=STDEV(C2:C63</a:t>
            </a:r>
            <a:r>
              <a:rPr lang="en-US" sz="1600" dirty="0" smtClean="0"/>
              <a:t>) = </a:t>
            </a:r>
            <a:r>
              <a:rPr lang="en-US" dirty="0"/>
              <a:t>$75,884,923,701.59</a:t>
            </a:r>
            <a:r>
              <a:rPr lang="en-US" sz="1600" dirty="0"/>
              <a:t> 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649618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433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Andalus</vt:lpstr>
      <vt:lpstr>Arial</vt:lpstr>
      <vt:lpstr>Bahnschrift Light</vt:lpstr>
      <vt:lpstr>Bodoni MT</vt:lpstr>
      <vt:lpstr>Calibri</vt:lpstr>
      <vt:lpstr>Calibri Light</vt:lpstr>
      <vt:lpstr>Franklin Gothic Book</vt:lpstr>
      <vt:lpstr>Tahoma</vt:lpstr>
      <vt:lpstr>Crop</vt:lpstr>
      <vt:lpstr>Analyze NYSE Data</vt:lpstr>
      <vt:lpstr>We will discuss some points:</vt:lpstr>
      <vt:lpstr>How Energy Research and Development Changed from the First to the Forth Year?</vt:lpstr>
      <vt:lpstr>Total Revenue for Energy Sector in Year 1 &amp; 4 </vt:lpstr>
      <vt:lpstr>Total Revenue for Energy Sector in Year 1 &amp; 4</vt:lpstr>
      <vt:lpstr>Calculations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2023-06-17T16:16:55Z</dcterms:created>
  <dcterms:modified xsi:type="dcterms:W3CDTF">2023-06-19T09:45:20Z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